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6858000" cy="9144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22A39"/>
    <a:srgbClr val="FC263B"/>
    <a:srgbClr val="183E3C"/>
    <a:srgbClr val="266260"/>
    <a:srgbClr val="D11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96"/>
    <p:restoredTop sz="99147" autoAdjust="0"/>
  </p:normalViewPr>
  <p:slideViewPr>
    <p:cSldViewPr snapToGrid="0" snapToObjects="1">
      <p:cViewPr>
        <p:scale>
          <a:sx n="139" d="100"/>
          <a:sy n="139" d="100"/>
        </p:scale>
        <p:origin x="-912" y="10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3723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008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0280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4785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1579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05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340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853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0433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4135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9796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78566-519D-7F4F-84E6-BFFE7CDF8207}" type="datetimeFigureOut">
              <a:rPr kumimoji="1" lang="ja-JP" altLang="en-US" smtClean="0"/>
              <a:t>18/03/20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53F85-DE0C-DA4B-8511-54ACF454BE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8257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3" Type="http://schemas.openxmlformats.org/officeDocument/2006/relationships/image" Target="../media/image10.jpeg"/><Relationship Id="rId14" Type="http://schemas.microsoft.com/office/2007/relationships/hdphoto" Target="../media/hdphoto3.wdp"/><Relationship Id="rId15" Type="http://schemas.openxmlformats.org/officeDocument/2006/relationships/image" Target="../media/image11.png"/><Relationship Id="rId16" Type="http://schemas.openxmlformats.org/officeDocument/2006/relationships/image" Target="../media/image12.png"/><Relationship Id="rId17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jpeg"/><Relationship Id="rId8" Type="http://schemas.microsoft.com/office/2007/relationships/hdphoto" Target="../media/hdphoto2.wdp"/><Relationship Id="rId9" Type="http://schemas.openxmlformats.org/officeDocument/2006/relationships/image" Target="../media/image6.png"/><Relationship Id="rId10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片側の 2 つの角を丸めた四角形 184">
            <a:extLst>
              <a:ext uri="{FF2B5EF4-FFF2-40B4-BE49-F238E27FC236}">
                <a16:creationId xmlns:a16="http://schemas.microsoft.com/office/drawing/2014/main" xmlns="" id="{0DD51858-BFEE-024D-A64D-645315B03191}"/>
              </a:ext>
            </a:extLst>
          </p:cNvPr>
          <p:cNvSpPr/>
          <p:nvPr/>
        </p:nvSpPr>
        <p:spPr>
          <a:xfrm>
            <a:off x="3490975" y="4802820"/>
            <a:ext cx="3276205" cy="381838"/>
          </a:xfrm>
          <a:prstGeom prst="round2SameRect">
            <a:avLst>
              <a:gd name="adj1" fmla="val 19086"/>
              <a:gd name="adj2" fmla="val 0"/>
            </a:avLst>
          </a:prstGeom>
          <a:solidFill>
            <a:srgbClr val="FC263B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1" name="図 170" descr="PV2018Fig5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8893" b="23124"/>
          <a:stretch/>
        </p:blipFill>
        <p:spPr>
          <a:xfrm>
            <a:off x="3728700" y="5573123"/>
            <a:ext cx="825885" cy="598316"/>
          </a:xfrm>
          <a:prstGeom prst="rect">
            <a:avLst/>
          </a:prstGeom>
        </p:spPr>
      </p:pic>
      <p:pic>
        <p:nvPicPr>
          <p:cNvPr id="113" name="図 112" descr="Macintosh HD:Users:sayaka:Pictures:SnapNDrag Library.snapndraglibrary:c861ff38f:screenshot_124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526" y="3656902"/>
            <a:ext cx="2792730" cy="5568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図形グループ 248"/>
          <p:cNvGrpSpPr/>
          <p:nvPr/>
        </p:nvGrpSpPr>
        <p:grpSpPr>
          <a:xfrm>
            <a:off x="2611110" y="3941607"/>
            <a:ext cx="655131" cy="574421"/>
            <a:chOff x="2321831" y="3983713"/>
            <a:chExt cx="655131" cy="574421"/>
          </a:xfrm>
        </p:grpSpPr>
        <p:pic>
          <p:nvPicPr>
            <p:cNvPr id="247" name="図 246" descr="スクリーンショット 2018-03-27 09.46.36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00" t="29242" r="39834" b="33292"/>
            <a:stretch/>
          </p:blipFill>
          <p:spPr>
            <a:xfrm>
              <a:off x="2401210" y="3983713"/>
              <a:ext cx="566865" cy="574421"/>
            </a:xfrm>
            <a:prstGeom prst="rect">
              <a:avLst/>
            </a:prstGeom>
          </p:spPr>
        </p:pic>
        <p:sp>
          <p:nvSpPr>
            <p:cNvPr id="248" name="正方形/長方形 247"/>
            <p:cNvSpPr/>
            <p:nvPr/>
          </p:nvSpPr>
          <p:spPr>
            <a:xfrm>
              <a:off x="2321831" y="4432413"/>
              <a:ext cx="238136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3" name="正方形/長方形 142"/>
            <p:cNvSpPr/>
            <p:nvPr/>
          </p:nvSpPr>
          <p:spPr>
            <a:xfrm>
              <a:off x="2738826" y="4422746"/>
              <a:ext cx="238136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35" name="角丸四角形 834">
            <a:extLst>
              <a:ext uri="{FF2B5EF4-FFF2-40B4-BE49-F238E27FC236}">
                <a16:creationId xmlns:a16="http://schemas.microsoft.com/office/drawing/2014/main" xmlns="" id="{17253A06-5A6A-6F4E-B20D-24AD4C17F0A8}"/>
              </a:ext>
            </a:extLst>
          </p:cNvPr>
          <p:cNvSpPr/>
          <p:nvPr/>
        </p:nvSpPr>
        <p:spPr>
          <a:xfrm>
            <a:off x="3482959" y="7704892"/>
            <a:ext cx="3293834" cy="1034315"/>
          </a:xfrm>
          <a:prstGeom prst="roundRect">
            <a:avLst>
              <a:gd name="adj" fmla="val 7882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7" name="片側の 2 つの角を丸めた四角形 836">
            <a:extLst>
              <a:ext uri="{FF2B5EF4-FFF2-40B4-BE49-F238E27FC236}">
                <a16:creationId xmlns:a16="http://schemas.microsoft.com/office/drawing/2014/main" xmlns="" id="{0DD51858-BFEE-024D-A64D-645315B03191}"/>
              </a:ext>
            </a:extLst>
          </p:cNvPr>
          <p:cNvSpPr/>
          <p:nvPr/>
        </p:nvSpPr>
        <p:spPr>
          <a:xfrm>
            <a:off x="93500" y="5700894"/>
            <a:ext cx="3276205" cy="381838"/>
          </a:xfrm>
          <a:prstGeom prst="round2SameRect">
            <a:avLst>
              <a:gd name="adj1" fmla="val 19086"/>
              <a:gd name="adj2" fmla="val 0"/>
            </a:avLst>
          </a:prstGeom>
          <a:solidFill>
            <a:srgbClr val="FC263B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xmlns="" id="{D8F90268-5091-5945-A2B1-1767DF0B3189}"/>
              </a:ext>
            </a:extLst>
          </p:cNvPr>
          <p:cNvSpPr txBox="1"/>
          <p:nvPr/>
        </p:nvSpPr>
        <p:spPr>
          <a:xfrm>
            <a:off x="93731" y="5737861"/>
            <a:ext cx="10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Method</a:t>
            </a:r>
            <a:endParaRPr kumimoji="1" lang="ja-JP" altLang="en-US" b="1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38" name="片側の 2 つの角を丸めた四角形 837">
            <a:extLst>
              <a:ext uri="{FF2B5EF4-FFF2-40B4-BE49-F238E27FC236}">
                <a16:creationId xmlns:a16="http://schemas.microsoft.com/office/drawing/2014/main" xmlns="" id="{96A89A37-299E-CC48-A983-5E7AD6D3D56C}"/>
              </a:ext>
            </a:extLst>
          </p:cNvPr>
          <p:cNvSpPr/>
          <p:nvPr/>
        </p:nvSpPr>
        <p:spPr>
          <a:xfrm>
            <a:off x="81429" y="1506906"/>
            <a:ext cx="3276205" cy="381838"/>
          </a:xfrm>
          <a:prstGeom prst="round2SameRect">
            <a:avLst>
              <a:gd name="adj1" fmla="val 19086"/>
              <a:gd name="adj2" fmla="val 0"/>
            </a:avLst>
          </a:prstGeom>
          <a:solidFill>
            <a:srgbClr val="FC263B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xmlns="" id="{2C604105-E97E-1F4E-A67E-E52D219145D8}"/>
              </a:ext>
            </a:extLst>
          </p:cNvPr>
          <p:cNvSpPr txBox="1"/>
          <p:nvPr/>
        </p:nvSpPr>
        <p:spPr>
          <a:xfrm>
            <a:off x="83068" y="1542054"/>
            <a:ext cx="1584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I</a:t>
            </a:r>
            <a:r>
              <a:rPr lang="en-US" altLang="ja-JP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ntroduction</a:t>
            </a:r>
            <a:endParaRPr kumimoji="1" lang="ja-JP" altLang="en-US" b="1" dirty="0">
              <a:solidFill>
                <a:schemeClr val="bg1"/>
              </a:solidFill>
              <a:latin typeface="Helvetica"/>
              <a:ea typeface="Meiryo" panose="020B0604030504040204" pitchFamily="34" charset="-128"/>
              <a:cs typeface="Helvetica"/>
            </a:endParaRPr>
          </a:p>
        </p:txBody>
      </p:sp>
      <p:sp>
        <p:nvSpPr>
          <p:cNvPr id="810" name="テキスト ボックス 809">
            <a:extLst>
              <a:ext uri="{FF2B5EF4-FFF2-40B4-BE49-F238E27FC236}">
                <a16:creationId xmlns:a16="http://schemas.microsoft.com/office/drawing/2014/main" xmlns="" id="{7C350321-6D3D-2C42-B1D2-F30EC1F72327}"/>
              </a:ext>
            </a:extLst>
          </p:cNvPr>
          <p:cNvSpPr txBox="1"/>
          <p:nvPr/>
        </p:nvSpPr>
        <p:spPr>
          <a:xfrm>
            <a:off x="3497171" y="484852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Result</a:t>
            </a:r>
            <a:endParaRPr kumimoji="1" lang="ja-JP" altLang="en-US" b="1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40" name="片側の 2 つの角を丸めた四角形 839">
            <a:extLst>
              <a:ext uri="{FF2B5EF4-FFF2-40B4-BE49-F238E27FC236}">
                <a16:creationId xmlns:a16="http://schemas.microsoft.com/office/drawing/2014/main" xmlns="" id="{3026B705-0369-2549-80FA-6C2A196F954A}"/>
              </a:ext>
            </a:extLst>
          </p:cNvPr>
          <p:cNvSpPr/>
          <p:nvPr/>
        </p:nvSpPr>
        <p:spPr>
          <a:xfrm>
            <a:off x="3492541" y="7702264"/>
            <a:ext cx="3276205" cy="381838"/>
          </a:xfrm>
          <a:prstGeom prst="round2SameRect">
            <a:avLst>
              <a:gd name="adj1" fmla="val 19086"/>
              <a:gd name="adj2" fmla="val 0"/>
            </a:avLst>
          </a:prstGeom>
          <a:solidFill>
            <a:srgbClr val="FC263B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6" name="テキスト ボックス 815">
            <a:extLst>
              <a:ext uri="{FF2B5EF4-FFF2-40B4-BE49-F238E27FC236}">
                <a16:creationId xmlns:a16="http://schemas.microsoft.com/office/drawing/2014/main" xmlns="" id="{CD631737-16B6-BA40-8682-00944BF5C15B}"/>
              </a:ext>
            </a:extLst>
          </p:cNvPr>
          <p:cNvSpPr txBox="1"/>
          <p:nvPr/>
        </p:nvSpPr>
        <p:spPr>
          <a:xfrm>
            <a:off x="3490975" y="7739776"/>
            <a:ext cx="1478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Discussion</a:t>
            </a:r>
            <a:endParaRPr kumimoji="1" lang="ja-JP" altLang="en-US" b="1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43" name="テキスト ボックス 842">
            <a:extLst>
              <a:ext uri="{FF2B5EF4-FFF2-40B4-BE49-F238E27FC236}">
                <a16:creationId xmlns:a16="http://schemas.microsoft.com/office/drawing/2014/main" xmlns="" id="{1C6D64F2-226E-0342-AF9B-FE1AD4BD22E8}"/>
              </a:ext>
            </a:extLst>
          </p:cNvPr>
          <p:cNvSpPr txBox="1"/>
          <p:nvPr/>
        </p:nvSpPr>
        <p:spPr>
          <a:xfrm>
            <a:off x="76886" y="929343"/>
            <a:ext cx="6917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dirty="0">
                <a:latin typeface="Helvetica"/>
                <a:ea typeface="Meiryo" panose="020B0604030504040204" pitchFamily="34" charset="-128"/>
                <a:cs typeface="Helvetica"/>
              </a:rPr>
              <a:t>Sayaka Nagai</a:t>
            </a:r>
            <a:r>
              <a:rPr lang="en-US" altLang="en-US" sz="1200" dirty="0">
                <a:latin typeface="Helvetica"/>
                <a:ea typeface="Meiryo" panose="020B0604030504040204" pitchFamily="34" charset="-128"/>
                <a:cs typeface="Helvetica"/>
              </a:rPr>
              <a:t>, </a:t>
            </a:r>
            <a:r>
              <a:rPr lang="en-US" altLang="ja-JP" sz="1200" dirty="0">
                <a:latin typeface="Helvetica"/>
                <a:ea typeface="Meiryo" panose="020B0604030504040204" pitchFamily="34" charset="-128"/>
                <a:cs typeface="Helvetica"/>
              </a:rPr>
              <a:t>Naohisa Sakamoto</a:t>
            </a:r>
            <a:r>
              <a:rPr lang="ja-JP" altLang="en-US" sz="1050" dirty="0">
                <a:latin typeface="Helvetica"/>
                <a:ea typeface="Meiryo" panose="020B0604030504040204" pitchFamily="34" charset="-128"/>
                <a:cs typeface="Helvetica"/>
              </a:rPr>
              <a:t>（</a:t>
            </a:r>
            <a:r>
              <a:rPr lang="en-US" altLang="ja-JP" sz="1050" dirty="0">
                <a:latin typeface="Helvetica"/>
                <a:ea typeface="Meiryo" panose="020B0604030504040204" pitchFamily="34" charset="-128"/>
                <a:cs typeface="Helvetica"/>
              </a:rPr>
              <a:t>Kobe University</a:t>
            </a:r>
            <a:r>
              <a:rPr lang="ja-JP" altLang="en-US" sz="1050" dirty="0">
                <a:latin typeface="Helvetica"/>
                <a:ea typeface="Meiryo" panose="020B0604030504040204" pitchFamily="34" charset="-128"/>
                <a:cs typeface="Helvetica"/>
              </a:rPr>
              <a:t>）</a:t>
            </a:r>
            <a:endParaRPr lang="en-US" altLang="ja-JP" sz="1050" dirty="0">
              <a:latin typeface="Helvetica"/>
              <a:ea typeface="Meiryo" panose="020B0604030504040204" pitchFamily="34" charset="-128"/>
              <a:cs typeface="Helvetica"/>
            </a:endParaRPr>
          </a:p>
          <a:p>
            <a:r>
              <a:rPr lang="en-US" altLang="ja-JP" sz="1200" dirty="0">
                <a:latin typeface="Helvetica"/>
                <a:ea typeface="Meiryo" panose="020B0604030504040204" pitchFamily="34" charset="-128"/>
                <a:cs typeface="Helvetica"/>
              </a:rPr>
              <a:t>Koji Kyoda, Shuichi Onami</a:t>
            </a:r>
            <a:r>
              <a:rPr lang="ja-JP" altLang="en-US" sz="1050" dirty="0">
                <a:latin typeface="Helvetica"/>
                <a:ea typeface="Meiryo" panose="020B0604030504040204" pitchFamily="34" charset="-128"/>
                <a:cs typeface="Helvetica"/>
              </a:rPr>
              <a:t>（</a:t>
            </a:r>
            <a:r>
              <a:rPr lang="en-US" altLang="ja-JP" sz="1050" dirty="0">
                <a:latin typeface="Helvetica"/>
                <a:ea typeface="Meiryo" panose="020B0604030504040204" pitchFamily="34" charset="-128"/>
                <a:cs typeface="Helvetica"/>
              </a:rPr>
              <a:t>Laboratory for Developmental Dynamics, RIKEN Quantitative Biology Center</a:t>
            </a:r>
            <a:r>
              <a:rPr lang="ja-JP" altLang="en-US" sz="1050" dirty="0">
                <a:latin typeface="Helvetica"/>
                <a:ea typeface="Meiryo" panose="020B0604030504040204" pitchFamily="34" charset="-128"/>
                <a:cs typeface="Helvetica"/>
              </a:rPr>
              <a:t>）</a:t>
            </a:r>
          </a:p>
        </p:txBody>
      </p:sp>
      <p:sp>
        <p:nvSpPr>
          <p:cNvPr id="847" name="片側の 2 つの角を丸めた四角形 846">
            <a:extLst>
              <a:ext uri="{FF2B5EF4-FFF2-40B4-BE49-F238E27FC236}">
                <a16:creationId xmlns:a16="http://schemas.microsoft.com/office/drawing/2014/main" xmlns="" id="{E58850A4-9C9D-8D49-BDE2-399CFF68EE77}"/>
              </a:ext>
            </a:extLst>
          </p:cNvPr>
          <p:cNvSpPr/>
          <p:nvPr/>
        </p:nvSpPr>
        <p:spPr>
          <a:xfrm>
            <a:off x="84500" y="143545"/>
            <a:ext cx="6692293" cy="771466"/>
          </a:xfrm>
          <a:prstGeom prst="round2SameRect">
            <a:avLst>
              <a:gd name="adj1" fmla="val 6586"/>
              <a:gd name="adj2" fmla="val 0"/>
            </a:avLst>
          </a:prstGeom>
          <a:solidFill>
            <a:srgbClr val="FC263B"/>
          </a:solidFill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14189" y="166589"/>
            <a:ext cx="6687318" cy="707886"/>
          </a:xfrm>
          <a:prstGeom prst="rect">
            <a:avLst/>
          </a:prstGeom>
        </p:spPr>
        <p:txBody>
          <a:bodyPr wrap="square" lIns="180000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Cell nucleus visualization</a:t>
            </a:r>
          </a:p>
          <a:p>
            <a:r>
              <a:rPr lang="en-US" altLang="ja-JP" sz="2000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w</a:t>
            </a:r>
            <a:r>
              <a:rPr lang="en-US" altLang="ja-JP" sz="2000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ith phenotypic characteristics</a:t>
            </a:r>
            <a:endParaRPr lang="en-US" altLang="ja-JP" sz="2000" b="1" dirty="0">
              <a:solidFill>
                <a:schemeClr val="bg1"/>
              </a:solidFill>
              <a:latin typeface="Helvetica"/>
              <a:ea typeface="Meiryo" panose="020B0604030504040204" pitchFamily="34" charset="-128"/>
              <a:cs typeface="Helvetica"/>
            </a:endParaRPr>
          </a:p>
        </p:txBody>
      </p:sp>
      <p:pic>
        <p:nvPicPr>
          <p:cNvPr id="846" name="図 845">
            <a:extLst>
              <a:ext uri="{FF2B5EF4-FFF2-40B4-BE49-F238E27FC236}">
                <a16:creationId xmlns:a16="http://schemas.microsoft.com/office/drawing/2014/main" xmlns="" id="{9F29360A-8AD5-E444-9492-C6C0F7725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897" y="79360"/>
            <a:ext cx="948662" cy="865256"/>
          </a:xfrm>
          <a:prstGeom prst="rect">
            <a:avLst/>
          </a:prstGeom>
        </p:spPr>
      </p:pic>
      <p:sp>
        <p:nvSpPr>
          <p:cNvPr id="861" name="角丸四角形 860">
            <a:extLst>
              <a:ext uri="{FF2B5EF4-FFF2-40B4-BE49-F238E27FC236}">
                <a16:creationId xmlns:a16="http://schemas.microsoft.com/office/drawing/2014/main" xmlns="" id="{495C93AC-E499-A849-8095-00CCA8AC7FDE}"/>
              </a:ext>
            </a:extLst>
          </p:cNvPr>
          <p:cNvSpPr/>
          <p:nvPr/>
        </p:nvSpPr>
        <p:spPr>
          <a:xfrm>
            <a:off x="93500" y="8811514"/>
            <a:ext cx="6675246" cy="235921"/>
          </a:xfrm>
          <a:prstGeom prst="roundRect">
            <a:avLst>
              <a:gd name="adj" fmla="val 23145"/>
            </a:avLst>
          </a:prstGeom>
          <a:solidFill>
            <a:srgbClr val="D11C00"/>
          </a:solidFill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xmlns="" id="{FAE1D14B-A53D-1940-809E-F0851FDE70D8}"/>
              </a:ext>
            </a:extLst>
          </p:cNvPr>
          <p:cNvSpPr txBox="1"/>
          <p:nvPr/>
        </p:nvSpPr>
        <p:spPr>
          <a:xfrm>
            <a:off x="126363" y="8811514"/>
            <a:ext cx="6650430" cy="215444"/>
          </a:xfrm>
          <a:prstGeom prst="rect">
            <a:avLst/>
          </a:prstGeom>
          <a:solidFill>
            <a:srgbClr val="FC263B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  <a:latin typeface="Helvetica"/>
                <a:ea typeface="Meiryo" panose="020B0604030504040204" pitchFamily="34" charset="-128"/>
                <a:cs typeface="Helvetica"/>
              </a:rPr>
              <a:t>PacificVis 2018 Poster</a:t>
            </a:r>
            <a:endParaRPr kumimoji="1" lang="ja-JP" altLang="en-US" sz="800" b="1" dirty="0">
              <a:solidFill>
                <a:schemeClr val="bg1"/>
              </a:solidFill>
              <a:latin typeface="Helvetica"/>
              <a:ea typeface="Meiryo" panose="020B0604030504040204" pitchFamily="34" charset="-128"/>
              <a:cs typeface="Helvetica"/>
            </a:endParaRPr>
          </a:p>
        </p:txBody>
      </p:sp>
      <p:sp>
        <p:nvSpPr>
          <p:cNvPr id="821" name="片側の 2 つの角を丸めた四角形 820">
            <a:extLst>
              <a:ext uri="{FF2B5EF4-FFF2-40B4-BE49-F238E27FC236}">
                <a16:creationId xmlns:a16="http://schemas.microsoft.com/office/drawing/2014/main" xmlns="" id="{FA9A249B-3423-724F-B53E-AEE719B41F3C}"/>
              </a:ext>
            </a:extLst>
          </p:cNvPr>
          <p:cNvSpPr/>
          <p:nvPr/>
        </p:nvSpPr>
        <p:spPr>
          <a:xfrm flipV="1">
            <a:off x="3501099" y="1506906"/>
            <a:ext cx="3259293" cy="3181940"/>
          </a:xfrm>
          <a:prstGeom prst="round2SameRect">
            <a:avLst>
              <a:gd name="adj1" fmla="val 2201"/>
              <a:gd name="adj2" fmla="val 0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9" name="角丸四角形 818">
            <a:extLst>
              <a:ext uri="{FF2B5EF4-FFF2-40B4-BE49-F238E27FC236}">
                <a16:creationId xmlns:a16="http://schemas.microsoft.com/office/drawing/2014/main" xmlns="" id="{61D30CB8-71B2-9440-B817-F5BA723991EB}"/>
              </a:ext>
            </a:extLst>
          </p:cNvPr>
          <p:cNvSpPr/>
          <p:nvPr/>
        </p:nvSpPr>
        <p:spPr>
          <a:xfrm>
            <a:off x="3492746" y="4802820"/>
            <a:ext cx="3276000" cy="2824201"/>
          </a:xfrm>
          <a:prstGeom prst="roundRect">
            <a:avLst>
              <a:gd name="adj" fmla="val 3599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0" name="片側の 2 つの角を丸めた四角形 819">
            <a:extLst>
              <a:ext uri="{FF2B5EF4-FFF2-40B4-BE49-F238E27FC236}">
                <a16:creationId xmlns:a16="http://schemas.microsoft.com/office/drawing/2014/main" xmlns="" id="{7BBA3C2F-39AF-EB49-8398-F635C66E7FBB}"/>
              </a:ext>
            </a:extLst>
          </p:cNvPr>
          <p:cNvSpPr/>
          <p:nvPr/>
        </p:nvSpPr>
        <p:spPr>
          <a:xfrm>
            <a:off x="82863" y="5700894"/>
            <a:ext cx="3276205" cy="3032117"/>
          </a:xfrm>
          <a:prstGeom prst="round2SameRect">
            <a:avLst>
              <a:gd name="adj1" fmla="val 2445"/>
              <a:gd name="adj2" fmla="val 0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8" name="角丸四角形 817">
            <a:extLst>
              <a:ext uri="{FF2B5EF4-FFF2-40B4-BE49-F238E27FC236}">
                <a16:creationId xmlns:a16="http://schemas.microsoft.com/office/drawing/2014/main" xmlns="" id="{2478588B-9A28-5C41-BBC9-4B95003DAC43}"/>
              </a:ext>
            </a:extLst>
          </p:cNvPr>
          <p:cNvSpPr/>
          <p:nvPr/>
        </p:nvSpPr>
        <p:spPr>
          <a:xfrm>
            <a:off x="83068" y="1506906"/>
            <a:ext cx="3276000" cy="4081092"/>
          </a:xfrm>
          <a:prstGeom prst="roundRect">
            <a:avLst>
              <a:gd name="adj" fmla="val 2740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6" name="角丸四角形 835">
            <a:extLst>
              <a:ext uri="{FF2B5EF4-FFF2-40B4-BE49-F238E27FC236}">
                <a16:creationId xmlns:a16="http://schemas.microsoft.com/office/drawing/2014/main" xmlns="" id="{4069B7CC-47C2-554E-B21B-693E93670E6F}"/>
              </a:ext>
            </a:extLst>
          </p:cNvPr>
          <p:cNvSpPr/>
          <p:nvPr/>
        </p:nvSpPr>
        <p:spPr>
          <a:xfrm>
            <a:off x="82863" y="211401"/>
            <a:ext cx="6693930" cy="1197085"/>
          </a:xfrm>
          <a:prstGeom prst="roundRect">
            <a:avLst>
              <a:gd name="adj" fmla="val 6531"/>
            </a:avLst>
          </a:prstGeom>
          <a:noFill/>
          <a:ln w="28575">
            <a:solidFill>
              <a:srgbClr val="E22A3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9" name="角丸四角形 188">
            <a:extLst>
              <a:ext uri="{FF2B5EF4-FFF2-40B4-BE49-F238E27FC236}">
                <a16:creationId xmlns:a16="http://schemas.microsoft.com/office/drawing/2014/main" xmlns="" id="{D4A982FE-1910-AF49-A0F9-ABFF13276244}"/>
              </a:ext>
            </a:extLst>
          </p:cNvPr>
          <p:cNvSpPr/>
          <p:nvPr/>
        </p:nvSpPr>
        <p:spPr>
          <a:xfrm>
            <a:off x="157338" y="4675375"/>
            <a:ext cx="3130374" cy="833675"/>
          </a:xfrm>
          <a:prstGeom prst="roundRect">
            <a:avLst>
              <a:gd name="adj" fmla="val 8792"/>
            </a:avLst>
          </a:prstGeom>
          <a:noFill/>
          <a:ln w="19050">
            <a:solidFill>
              <a:srgbClr val="FC263B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57338" y="4907703"/>
            <a:ext cx="3201730" cy="546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4800" indent="-100800">
              <a:buFont typeface="Arial"/>
              <a:buChar char="•"/>
            </a:pPr>
            <a:r>
              <a:rPr lang="en-GB" altLang="ja-JP" sz="900">
                <a:latin typeface="Helvetica"/>
                <a:cs typeface="Helvetica"/>
              </a:rPr>
              <a:t>Vi</a:t>
            </a:r>
            <a:r>
              <a:rPr lang="en-GB" altLang="ja-JP" sz="900">
                <a:latin typeface="Helvetica"/>
                <a:cs typeface="Helvetica"/>
              </a:rPr>
              <a:t>sua</a:t>
            </a:r>
            <a:r>
              <a:rPr lang="en-GB" altLang="ja-JP" sz="900">
                <a:latin typeface="Helvetica"/>
                <a:cs typeface="Helvetica"/>
              </a:rPr>
              <a:t>lization of</a:t>
            </a:r>
            <a:r>
              <a:rPr lang="en-GB" altLang="ja-JP" sz="900">
                <a:latin typeface="Helvetica"/>
                <a:cs typeface="Helvetica"/>
              </a:rPr>
              <a:t> cell nuclei having a phenotypic </a:t>
            </a:r>
            <a:r>
              <a:rPr lang="en-GB" altLang="ja-JP" sz="900">
                <a:latin typeface="Helvetica"/>
                <a:cs typeface="Helvetica"/>
              </a:rPr>
              <a:t>    </a:t>
            </a:r>
          </a:p>
          <a:p>
            <a:r>
              <a:rPr lang="en-GB" altLang="ja-JP" sz="900">
                <a:latin typeface="Helvetica"/>
                <a:cs typeface="Helvetica"/>
              </a:rPr>
              <a:t>   </a:t>
            </a:r>
            <a:r>
              <a:rPr lang="en-GB" altLang="ja-JP" sz="900">
                <a:latin typeface="Helvetica"/>
                <a:cs typeface="Helvetica"/>
              </a:rPr>
              <a:t>characteristic appearing over multiple time steps</a:t>
            </a:r>
            <a:r>
              <a:rPr lang="en-US" altLang="ja-JP" sz="900">
                <a:latin typeface="Helvetica"/>
                <a:cs typeface="Helvetica"/>
              </a:rPr>
              <a:t>.</a:t>
            </a:r>
          </a:p>
          <a:p>
            <a:pPr marL="64800" indent="-100800">
              <a:spcBef>
                <a:spcPts val="300"/>
              </a:spcBef>
              <a:buFont typeface="Arial"/>
              <a:buChar char="•"/>
            </a:pPr>
            <a:r>
              <a:rPr lang="en-GB" altLang="ja-JP" sz="900">
                <a:latin typeface="Helvetica"/>
                <a:cs typeface="Helvetica"/>
              </a:rPr>
              <a:t>S</a:t>
            </a:r>
            <a:r>
              <a:rPr lang="en-GB" altLang="ja-JP" sz="900">
                <a:latin typeface="Helvetica"/>
                <a:cs typeface="Helvetica"/>
              </a:rPr>
              <a:t>how</a:t>
            </a:r>
            <a:r>
              <a:rPr lang="en-GB" altLang="ja-JP" sz="900">
                <a:latin typeface="Helvetica"/>
                <a:cs typeface="Helvetica"/>
              </a:rPr>
              <a:t>ing</a:t>
            </a:r>
            <a:r>
              <a:rPr lang="en-GB" altLang="ja-JP" sz="900">
                <a:latin typeface="Helvetica"/>
                <a:cs typeface="Helvetica"/>
              </a:rPr>
              <a:t> </a:t>
            </a:r>
            <a:r>
              <a:rPr lang="en-GB" altLang="ja-JP" sz="900">
                <a:latin typeface="Helvetica"/>
                <a:cs typeface="Helvetica"/>
              </a:rPr>
              <a:t>phenotypic characteristics(</a:t>
            </a:r>
            <a:r>
              <a:rPr lang="en-GB" altLang="ja-JP" sz="900">
                <a:latin typeface="Helvetica"/>
                <a:cs typeface="Helvetica"/>
              </a:rPr>
              <a:t>position</a:t>
            </a:r>
            <a:r>
              <a:rPr lang="en-GB" altLang="ja-JP" sz="900">
                <a:latin typeface="Helvetica"/>
                <a:cs typeface="Helvetica"/>
              </a:rPr>
              <a:t>, </a:t>
            </a:r>
            <a:r>
              <a:rPr lang="en-GB" altLang="ja-JP" sz="900">
                <a:latin typeface="Helvetica"/>
                <a:cs typeface="Helvetica"/>
              </a:rPr>
              <a:t>distance</a:t>
            </a:r>
            <a:r>
              <a:rPr lang="en-GB" altLang="ja-JP" sz="900">
                <a:latin typeface="Helvetica"/>
                <a:cs typeface="Helvetica"/>
              </a:rPr>
              <a:t>)</a:t>
            </a:r>
            <a:r>
              <a:rPr lang="en-US" altLang="ja-JP" sz="900">
                <a:latin typeface="Helvetica"/>
                <a:cs typeface="Helvetica"/>
              </a:rPr>
              <a:t>.</a:t>
            </a:r>
            <a:endParaRPr kumimoji="1" lang="ja-JP" altLang="en-US" sz="900">
              <a:latin typeface="Helvetica"/>
              <a:cs typeface="Helvetica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57116" y="4687765"/>
            <a:ext cx="7282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u="sng"/>
              <a:t>Objective</a:t>
            </a:r>
            <a:endParaRPr kumimoji="1" lang="ja-JP" altLang="en-US" sz="1100" u="sng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1793183" y="2208730"/>
            <a:ext cx="156445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00800" indent="-136800">
              <a:buFont typeface="Wingdings" charset="2"/>
              <a:buChar char="l"/>
            </a:pPr>
            <a:r>
              <a:rPr kumimoji="1" lang="en-US" altLang="ja-JP" sz="800">
                <a:latin typeface="Helvetica"/>
                <a:cs typeface="Helvetica"/>
              </a:rPr>
              <a:t>Phenotypic characteristic </a:t>
            </a:r>
          </a:p>
          <a:p>
            <a:pPr>
              <a:spcBef>
                <a:spcPts val="300"/>
              </a:spcBef>
            </a:pPr>
            <a:r>
              <a:rPr kumimoji="1" lang="ja-JP" altLang="en-US" sz="800">
                <a:latin typeface="Helvetica"/>
                <a:cs typeface="Helvetica"/>
              </a:rPr>
              <a:t>ー</a:t>
            </a:r>
            <a:r>
              <a:rPr kumimoji="1" lang="en-US" altLang="ja-JP" sz="800">
                <a:latin typeface="Helvetica"/>
                <a:cs typeface="Helvetica"/>
              </a:rPr>
              <a:t> S</a:t>
            </a:r>
            <a:r>
              <a:rPr lang="en-GB" altLang="ja-JP" sz="800">
                <a:latin typeface="Helvetica"/>
                <a:cs typeface="Helvetica"/>
              </a:rPr>
              <a:t>patiotemporal features</a:t>
            </a:r>
            <a:r>
              <a:rPr lang="ja-JP" altLang="ja-JP" sz="800">
                <a:effectLst/>
                <a:latin typeface="Helvetica"/>
                <a:cs typeface="Helvetica"/>
              </a:rPr>
              <a:t> </a:t>
            </a:r>
            <a:endParaRPr lang="en-US" altLang="ja-JP" sz="800">
              <a:effectLst/>
              <a:latin typeface="Helvetica"/>
              <a:cs typeface="Helvetica"/>
            </a:endParaRPr>
          </a:p>
          <a:p>
            <a:r>
              <a:rPr lang="en-US" altLang="ja-JP" sz="800">
                <a:effectLst/>
                <a:latin typeface="Helvetica"/>
                <a:cs typeface="Helvetica"/>
              </a:rPr>
              <a:t>    of a cell.</a:t>
            </a:r>
          </a:p>
          <a:p>
            <a:pPr>
              <a:spcBef>
                <a:spcPts val="300"/>
              </a:spcBef>
            </a:pPr>
            <a:r>
              <a:rPr kumimoji="1" lang="en-US" altLang="ja-JP" sz="800">
                <a:latin typeface="Helvetica"/>
                <a:cs typeface="Helvetica"/>
              </a:rPr>
              <a:t> (ex. Cell nuclear position, </a:t>
            </a:r>
          </a:p>
          <a:p>
            <a:r>
              <a:rPr lang="en-US" altLang="ja-JP" sz="800">
                <a:latin typeface="Helvetica"/>
                <a:cs typeface="Helvetica"/>
              </a:rPr>
              <a:t>                </a:t>
            </a:r>
            <a:r>
              <a:rPr kumimoji="1" lang="en-US" altLang="ja-JP" sz="800">
                <a:latin typeface="Helvetica"/>
                <a:cs typeface="Helvetica"/>
              </a:rPr>
              <a:t>movement distance)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83466" y="1908804"/>
            <a:ext cx="24160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00800" indent="-136800">
              <a:buFont typeface="Wingdings" charset="2"/>
              <a:buChar char="l"/>
            </a:pPr>
            <a:r>
              <a:rPr lang="en-GB" altLang="ja-JP" sz="900">
                <a:latin typeface="Helvetica"/>
                <a:cs typeface="Helvetica"/>
              </a:rPr>
              <a:t>D</a:t>
            </a:r>
            <a:r>
              <a:rPr lang="en-GB" altLang="ja-JP" sz="900">
                <a:latin typeface="Helvetica"/>
                <a:cs typeface="Helvetica"/>
              </a:rPr>
              <a:t>evelopmental mechanism of C.elegan</a:t>
            </a:r>
            <a:r>
              <a:rPr lang="en-GB" altLang="ja-JP" sz="900">
                <a:latin typeface="Helvetica"/>
                <a:cs typeface="Helvetica"/>
              </a:rPr>
              <a:t>s.</a:t>
            </a:r>
          </a:p>
        </p:txBody>
      </p:sp>
      <p:sp>
        <p:nvSpPr>
          <p:cNvPr id="91" name="テキスト ボックス 90"/>
          <p:cNvSpPr txBox="1"/>
          <p:nvPr/>
        </p:nvSpPr>
        <p:spPr>
          <a:xfrm>
            <a:off x="73885" y="3577381"/>
            <a:ext cx="3295819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0800" indent="-136800">
              <a:buFont typeface="Wingdings" charset="2"/>
              <a:buChar char="l"/>
            </a:pPr>
            <a:r>
              <a:rPr kumimoji="1" lang="en-US" altLang="ja-JP" sz="900">
                <a:latin typeface="Helvetica"/>
                <a:cs typeface="Helvetica"/>
              </a:rPr>
              <a:t>Problem</a:t>
            </a:r>
          </a:p>
          <a:p>
            <a:pPr marL="136800" indent="-100800">
              <a:spcBef>
                <a:spcPts val="300"/>
              </a:spcBef>
              <a:buFont typeface="Arial"/>
              <a:buChar char="•"/>
            </a:pPr>
            <a:r>
              <a:rPr lang="en-US" altLang="ja-JP" sz="900">
                <a:latin typeface="Helvetica"/>
                <a:cs typeface="Helvetica"/>
              </a:rPr>
              <a:t>When a </a:t>
            </a:r>
            <a:r>
              <a:rPr lang="en-GB" altLang="ja-JP" sz="900">
                <a:latin typeface="Helvetica"/>
                <a:cs typeface="Helvetica"/>
              </a:rPr>
              <a:t>phenotypic characteristic </a:t>
            </a:r>
            <a:r>
              <a:rPr lang="en-GB" altLang="ja-JP" sz="900">
                <a:latin typeface="Helvetica"/>
                <a:cs typeface="Helvetica"/>
              </a:rPr>
              <a:t>exists </a:t>
            </a:r>
            <a:r>
              <a:rPr lang="en-GB" altLang="ja-JP" sz="900">
                <a:latin typeface="Helvetica"/>
                <a:cs typeface="Helvetica"/>
              </a:rPr>
              <a:t>over multiple time, </a:t>
            </a:r>
          </a:p>
          <a:p>
            <a:pPr marL="36000"/>
            <a:r>
              <a:rPr lang="en-GB" altLang="ja-JP" sz="900">
                <a:latin typeface="Helvetica"/>
                <a:cs typeface="Helvetica"/>
              </a:rPr>
              <a:t>    </a:t>
            </a:r>
            <a:r>
              <a:rPr lang="en-GB" altLang="ja-JP" sz="900">
                <a:solidFill>
                  <a:srgbClr val="FC263B"/>
                </a:solidFill>
                <a:latin typeface="Helvetica"/>
                <a:cs typeface="Helvetica"/>
              </a:rPr>
              <a:t>an average shape</a:t>
            </a:r>
            <a:r>
              <a:rPr lang="en-GB" altLang="ja-JP" sz="900">
                <a:latin typeface="Helvetica"/>
                <a:cs typeface="Helvetica"/>
              </a:rPr>
              <a:t> is visualized.</a:t>
            </a:r>
          </a:p>
          <a:p>
            <a:pPr marL="36000"/>
            <a:r>
              <a:rPr lang="en-US" altLang="ja-JP" sz="900">
                <a:latin typeface="Helvetica"/>
                <a:cs typeface="Helvetica"/>
              </a:rPr>
              <a:t>→We cannot observe </a:t>
            </a:r>
            <a:r>
              <a:rPr lang="en-GB" altLang="ja-JP" sz="900">
                <a:latin typeface="Helvetica"/>
                <a:cs typeface="Helvetica"/>
              </a:rPr>
              <a:t>an individual shape</a:t>
            </a:r>
            <a:r>
              <a:rPr lang="en-GB" altLang="ja-JP" sz="900">
                <a:latin typeface="Helvetica"/>
                <a:cs typeface="Helvetica"/>
              </a:rPr>
              <a:t>.</a:t>
            </a:r>
            <a:r>
              <a:rPr lang="ja-JP" altLang="ja-JP" sz="900">
                <a:effectLst/>
                <a:latin typeface="Helvetica"/>
                <a:cs typeface="Helvetica"/>
              </a:rPr>
              <a:t> </a:t>
            </a:r>
            <a:endParaRPr lang="en-GB" altLang="ja-JP" sz="900">
              <a:latin typeface="Helvetica"/>
              <a:cs typeface="Helvetica"/>
            </a:endParaRPr>
          </a:p>
          <a:p>
            <a:pPr marL="136800" indent="-100800">
              <a:spcBef>
                <a:spcPts val="600"/>
              </a:spcBef>
              <a:buFont typeface="Arial"/>
              <a:buChar char="•"/>
            </a:pPr>
            <a:r>
              <a:rPr lang="en-GB" altLang="ja-JP" sz="900">
                <a:latin typeface="Helvetica"/>
                <a:cs typeface="Helvetica"/>
              </a:rPr>
              <a:t>It </a:t>
            </a:r>
            <a:r>
              <a:rPr lang="en-GB" altLang="ja-JP" sz="900">
                <a:latin typeface="Helvetica"/>
                <a:cs typeface="Helvetica"/>
              </a:rPr>
              <a:t>is difficult to grasp </a:t>
            </a:r>
            <a:r>
              <a:rPr lang="en-GB" altLang="ja-JP" sz="900">
                <a:solidFill>
                  <a:srgbClr val="FC263B"/>
                </a:solidFill>
                <a:latin typeface="Helvetica"/>
                <a:cs typeface="Helvetica"/>
              </a:rPr>
              <a:t>position or distance</a:t>
            </a:r>
          </a:p>
          <a:p>
            <a:pPr marL="36000"/>
            <a:r>
              <a:rPr lang="en-GB" altLang="ja-JP" sz="900">
                <a:solidFill>
                  <a:srgbClr val="FC263B"/>
                </a:solidFill>
                <a:latin typeface="Helvetica"/>
                <a:cs typeface="Helvetica"/>
              </a:rPr>
              <a:t>   </a:t>
            </a:r>
            <a:r>
              <a:rPr lang="en-GB" altLang="ja-JP" sz="900">
                <a:latin typeface="Helvetica"/>
                <a:cs typeface="Helvetica"/>
              </a:rPr>
              <a:t> only from a cell nucleus shape</a:t>
            </a:r>
            <a:r>
              <a:rPr lang="en-US" altLang="ja-JP" sz="900">
                <a:latin typeface="Helvetica"/>
                <a:cs typeface="Helvetica"/>
              </a:rPr>
              <a:t>.</a:t>
            </a:r>
          </a:p>
        </p:txBody>
      </p:sp>
      <p:sp>
        <p:nvSpPr>
          <p:cNvPr id="95" name="テキスト ボックス 94"/>
          <p:cNvSpPr txBox="1"/>
          <p:nvPr/>
        </p:nvSpPr>
        <p:spPr>
          <a:xfrm>
            <a:off x="126363" y="6089824"/>
            <a:ext cx="21339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6400" indent="-158400">
              <a:buFont typeface="+mj-lt"/>
              <a:buAutoNum type="arabicPeriod"/>
            </a:pPr>
            <a:r>
              <a:rPr kumimoji="1" lang="en-US" altLang="ja-JP" sz="1000" b="1">
                <a:latin typeface="Helvetica"/>
                <a:cs typeface="Helvetica"/>
              </a:rPr>
              <a:t>Visualizatioin of 3D cell nuclei</a:t>
            </a:r>
            <a:endParaRPr kumimoji="1" lang="ja-JP" altLang="en-US" sz="1000" b="1">
              <a:latin typeface="Helvetica"/>
              <a:cs typeface="Helvetica"/>
            </a:endParaRPr>
          </a:p>
        </p:txBody>
      </p:sp>
      <p:pic>
        <p:nvPicPr>
          <p:cNvPr id="96" name="図 95" descr="Macintosh HD:Users:sayaka:Documents:Github:PacificVis2018:図:PV2018Fig1.png"/>
          <p:cNvPicPr/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904"/>
          <a:stretch/>
        </p:blipFill>
        <p:spPr bwMode="auto">
          <a:xfrm>
            <a:off x="185526" y="6348436"/>
            <a:ext cx="1731409" cy="58341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テキスト ボックス 98"/>
          <p:cNvSpPr txBox="1"/>
          <p:nvPr/>
        </p:nvSpPr>
        <p:spPr>
          <a:xfrm>
            <a:off x="3520784" y="1523780"/>
            <a:ext cx="30187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92600" indent="-228600">
              <a:buFont typeface="+mj-lt"/>
              <a:buAutoNum type="arabicPeriod" startAt="2"/>
            </a:pPr>
            <a:r>
              <a:rPr kumimoji="1" lang="en-US" altLang="ja-JP" sz="1000" b="1">
                <a:latin typeface="Helvetica"/>
                <a:cs typeface="Helvetica"/>
              </a:rPr>
              <a:t>Visualizatioin of phenotypic characteristic</a:t>
            </a:r>
            <a:endParaRPr kumimoji="1" lang="ja-JP" altLang="en-US" sz="1000" b="1">
              <a:latin typeface="Helvetica"/>
              <a:cs typeface="Helvetica"/>
            </a:endParaRPr>
          </a:p>
        </p:txBody>
      </p:sp>
      <p:sp>
        <p:nvSpPr>
          <p:cNvPr id="101" name="テキスト ボックス 100"/>
          <p:cNvSpPr txBox="1"/>
          <p:nvPr/>
        </p:nvSpPr>
        <p:spPr>
          <a:xfrm>
            <a:off x="3558601" y="1730559"/>
            <a:ext cx="1172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charset="2"/>
              <a:buChar char="l"/>
            </a:pPr>
            <a:r>
              <a:rPr lang="en-US" altLang="ja-JP" sz="900">
                <a:latin typeface="Helvetica"/>
                <a:cs typeface="Helvetica"/>
              </a:rPr>
              <a:t>Nuclear position</a:t>
            </a:r>
            <a:endParaRPr kumimoji="1" lang="ja-JP" altLang="en-US" sz="900">
              <a:latin typeface="Helvetica"/>
              <a:cs typeface="Helvetica"/>
            </a:endParaRPr>
          </a:p>
        </p:txBody>
      </p:sp>
      <p:sp>
        <p:nvSpPr>
          <p:cNvPr id="106" name="テキスト ボックス 105"/>
          <p:cNvSpPr txBox="1"/>
          <p:nvPr/>
        </p:nvSpPr>
        <p:spPr>
          <a:xfrm>
            <a:off x="3558601" y="2647374"/>
            <a:ext cx="29546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charset="2"/>
              <a:buChar char="l"/>
            </a:pPr>
            <a:r>
              <a:rPr kumimoji="1" lang="en-US" altLang="ja-JP" sz="900">
                <a:latin typeface="Helvetica"/>
                <a:cs typeface="Helvetica"/>
              </a:rPr>
              <a:t>Distance between nuclear center and emryo center </a:t>
            </a:r>
            <a:endParaRPr kumimoji="1" lang="ja-JP" altLang="en-US" sz="900">
              <a:latin typeface="Helvetica"/>
              <a:cs typeface="Helvetica"/>
            </a:endParaRPr>
          </a:p>
        </p:txBody>
      </p:sp>
      <p:pic>
        <p:nvPicPr>
          <p:cNvPr id="107" name="図 106" descr="Macintosh HD:Users:sayaka:Documents:Github:PacificVis2018:図:PV2018Fig2.png"/>
          <p:cNvPicPr/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56"/>
          <a:stretch/>
        </p:blipFill>
        <p:spPr bwMode="auto">
          <a:xfrm>
            <a:off x="3638196" y="1929446"/>
            <a:ext cx="1571777" cy="71173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正方形/長方形 231"/>
          <p:cNvSpPr/>
          <p:nvPr/>
        </p:nvSpPr>
        <p:spPr>
          <a:xfrm>
            <a:off x="4820478" y="2921072"/>
            <a:ext cx="1591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ja-JP" sz="800">
                <a:latin typeface="Helvetica"/>
                <a:cs typeface="Helvetica"/>
              </a:rPr>
              <a:t>Connect</a:t>
            </a:r>
            <a:r>
              <a:rPr lang="en-GB" altLang="ja-JP" sz="800">
                <a:latin typeface="Helvetica"/>
                <a:cs typeface="Helvetica"/>
              </a:rPr>
              <a:t> a nuclear center and an embryo center.</a:t>
            </a:r>
            <a:endParaRPr lang="ja-JP" altLang="en-US" sz="800">
              <a:latin typeface="Helvetica"/>
              <a:cs typeface="Helvetica"/>
            </a:endParaRPr>
          </a:p>
        </p:txBody>
      </p:sp>
      <p:pic>
        <p:nvPicPr>
          <p:cNvPr id="109" name="図 108" descr="Macintosh HD:Users:sayaka:Documents:Github:PacificVis2018:図:PV2018Fig3.png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196" y="2856547"/>
            <a:ext cx="802593" cy="65950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テキスト ボックス 110"/>
          <p:cNvSpPr txBox="1"/>
          <p:nvPr/>
        </p:nvSpPr>
        <p:spPr>
          <a:xfrm>
            <a:off x="3558601" y="3506605"/>
            <a:ext cx="22108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charset="2"/>
              <a:buChar char="l"/>
            </a:pPr>
            <a:r>
              <a:rPr kumimoji="1" lang="en-US" altLang="ja-JP" sz="900">
                <a:latin typeface="Helvetica"/>
                <a:cs typeface="Helvetica"/>
              </a:rPr>
              <a:t>Movement distance of a cell nucleus </a:t>
            </a:r>
            <a:endParaRPr kumimoji="1" lang="ja-JP" altLang="en-US" sz="900">
              <a:latin typeface="Helvetica"/>
              <a:cs typeface="Helvetica"/>
            </a:endParaRPr>
          </a:p>
        </p:txBody>
      </p:sp>
      <p:sp>
        <p:nvSpPr>
          <p:cNvPr id="235" name="正方形/長方形 234"/>
          <p:cNvSpPr/>
          <p:nvPr/>
        </p:nvSpPr>
        <p:spPr>
          <a:xfrm>
            <a:off x="3558601" y="4163929"/>
            <a:ext cx="3183057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800">
                <a:latin typeface="Helvetica"/>
                <a:cs typeface="Helvetica"/>
              </a:rPr>
              <a:t>Connect </a:t>
            </a:r>
            <a:r>
              <a:rPr lang="en-US" altLang="ja-JP" sz="800">
                <a:latin typeface="Helvetica"/>
                <a:cs typeface="Helvetica"/>
              </a:rPr>
              <a:t>cell nuclear </a:t>
            </a:r>
            <a:r>
              <a:rPr lang="en-US" altLang="ja-JP" sz="800">
                <a:latin typeface="Helvetica"/>
                <a:cs typeface="Helvetica"/>
              </a:rPr>
              <a:t>centers</a:t>
            </a:r>
            <a:r>
              <a:rPr lang="en-US" altLang="ja-JP" sz="800">
                <a:latin typeface="Helvetica"/>
                <a:cs typeface="Helvetica"/>
              </a:rPr>
              <a:t>. </a:t>
            </a:r>
          </a:p>
          <a:p>
            <a:r>
              <a:rPr lang="en-US" altLang="ja-JP" sz="800">
                <a:latin typeface="Helvetica"/>
                <a:cs typeface="Helvetica"/>
              </a:rPr>
              <a:t>(</a:t>
            </a:r>
            <a:r>
              <a:rPr lang="en-US" altLang="ja-JP" sz="800">
                <a:latin typeface="Helvetica"/>
                <a:cs typeface="Helvetica"/>
              </a:rPr>
              <a:t>P</a:t>
            </a:r>
            <a:r>
              <a:rPr lang="en-US" altLang="ja-JP" sz="800" baseline="-25000">
                <a:latin typeface="Helvetica"/>
                <a:cs typeface="Helvetica"/>
              </a:rPr>
              <a:t>t</a:t>
            </a:r>
            <a:r>
              <a:rPr lang="en-US" altLang="ja-JP" sz="800">
                <a:latin typeface="Helvetica"/>
                <a:cs typeface="Helvetica"/>
              </a:rPr>
              <a:t> is the position of a cell nucleus at the time step t</a:t>
            </a:r>
            <a:r>
              <a:rPr lang="en-US" altLang="ja-JP" sz="800">
                <a:latin typeface="Helvetica"/>
                <a:cs typeface="Helvetica"/>
              </a:rPr>
              <a:t>.)</a:t>
            </a:r>
            <a:endParaRPr lang="en-US" altLang="ja-JP" sz="800">
              <a:latin typeface="Helvetica"/>
              <a:cs typeface="Helvetica"/>
            </a:endParaRPr>
          </a:p>
          <a:p>
            <a:pPr>
              <a:spcBef>
                <a:spcPts val="300"/>
              </a:spcBef>
            </a:pPr>
            <a:r>
              <a:rPr lang="en-US" altLang="ja-JP" sz="800">
                <a:latin typeface="Helvetica"/>
                <a:cs typeface="Helvetica"/>
              </a:rPr>
              <a:t>→A </a:t>
            </a:r>
            <a:r>
              <a:rPr lang="en-US" altLang="ja-JP" sz="800">
                <a:latin typeface="Helvetica"/>
                <a:cs typeface="Helvetica"/>
              </a:rPr>
              <a:t>cell nucleus moves from blue to red.</a:t>
            </a:r>
            <a:endParaRPr lang="ja-JP" altLang="ja-JP" sz="800">
              <a:latin typeface="Helvetica"/>
              <a:cs typeface="Helvetica"/>
            </a:endParaRPr>
          </a:p>
        </p:txBody>
      </p:sp>
      <p:pic>
        <p:nvPicPr>
          <p:cNvPr id="116" name="図 115" descr="Macintosh HD:Users:sayaka:Documents:Github:SIGGRAPH-Asia2017:Pictures:Fig1.png"/>
          <p:cNvPicPr/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78" b="9123"/>
          <a:stretch/>
        </p:blipFill>
        <p:spPr bwMode="auto">
          <a:xfrm>
            <a:off x="225216" y="2222591"/>
            <a:ext cx="1558979" cy="96191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sp>
        <p:nvSpPr>
          <p:cNvPr id="238" name="テキスト ボックス 237"/>
          <p:cNvSpPr txBox="1"/>
          <p:nvPr/>
        </p:nvSpPr>
        <p:spPr>
          <a:xfrm>
            <a:off x="884600" y="3254904"/>
            <a:ext cx="23023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>
                <a:latin typeface="Helvetica"/>
                <a:cs typeface="Helvetica"/>
              </a:rPr>
              <a:t>Time:91-103 → an </a:t>
            </a:r>
            <a:r>
              <a:rPr kumimoji="1" lang="en-US" altLang="ja-JP" sz="800">
                <a:solidFill>
                  <a:srgbClr val="FC263B"/>
                </a:solidFill>
                <a:latin typeface="Helvetica"/>
                <a:cs typeface="Helvetica"/>
              </a:rPr>
              <a:t>average</a:t>
            </a:r>
            <a:r>
              <a:rPr kumimoji="1" lang="en-US" altLang="ja-JP" sz="800">
                <a:latin typeface="Helvetica"/>
                <a:cs typeface="Helvetica"/>
              </a:rPr>
              <a:t> cell nucleus shape</a:t>
            </a:r>
          </a:p>
          <a:p>
            <a:r>
              <a:rPr lang="en-US" altLang="ja-JP" sz="800">
                <a:latin typeface="Helvetica"/>
                <a:cs typeface="Helvetica"/>
              </a:rPr>
              <a:t>                          (from 91 to 103)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cxnSp>
        <p:nvCxnSpPr>
          <p:cNvPr id="240" name="直線コネクタ 239"/>
          <p:cNvCxnSpPr/>
          <p:nvPr/>
        </p:nvCxnSpPr>
        <p:spPr>
          <a:xfrm>
            <a:off x="1018400" y="3041805"/>
            <a:ext cx="60325" cy="235784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角丸四角形 136">
            <a:extLst>
              <a:ext uri="{FF2B5EF4-FFF2-40B4-BE49-F238E27FC236}">
                <a16:creationId xmlns:a16="http://schemas.microsoft.com/office/drawing/2014/main" xmlns="" id="{D4A982FE-1910-AF49-A0F9-ABFF13276244}"/>
              </a:ext>
            </a:extLst>
          </p:cNvPr>
          <p:cNvSpPr/>
          <p:nvPr/>
        </p:nvSpPr>
        <p:spPr>
          <a:xfrm>
            <a:off x="225216" y="2597973"/>
            <a:ext cx="1133684" cy="586532"/>
          </a:xfrm>
          <a:prstGeom prst="roundRect">
            <a:avLst>
              <a:gd name="adj" fmla="val 8792"/>
            </a:avLst>
          </a:prstGeom>
          <a:noFill/>
          <a:ln w="9525">
            <a:solidFill>
              <a:srgbClr val="FC263B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9" name="テキスト ボックス 138"/>
          <p:cNvSpPr txBox="1"/>
          <p:nvPr/>
        </p:nvSpPr>
        <p:spPr>
          <a:xfrm>
            <a:off x="143835" y="3182437"/>
            <a:ext cx="7489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>
                <a:solidFill>
                  <a:srgbClr val="FC263B"/>
                </a:solidFill>
                <a:latin typeface="Helvetica"/>
                <a:cs typeface="Helvetica"/>
              </a:rPr>
              <a:t>Cell nucleus </a:t>
            </a:r>
          </a:p>
          <a:p>
            <a:r>
              <a:rPr kumimoji="1" lang="en-US" altLang="ja-JP" sz="800">
                <a:solidFill>
                  <a:srgbClr val="FC263B"/>
                </a:solidFill>
                <a:latin typeface="Helvetica"/>
                <a:cs typeface="Helvetica"/>
              </a:rPr>
              <a:t>visualization</a:t>
            </a:r>
            <a:endParaRPr kumimoji="1" lang="ja-JP" altLang="en-US" sz="800">
              <a:solidFill>
                <a:srgbClr val="FC263B"/>
              </a:solidFill>
              <a:latin typeface="Helvetica"/>
              <a:cs typeface="Helvetica"/>
            </a:endParaRPr>
          </a:p>
        </p:txBody>
      </p:sp>
      <p:pic>
        <p:nvPicPr>
          <p:cNvPr id="250" name="図 249" descr="PV2018Fig8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249" y="6814150"/>
            <a:ext cx="973660" cy="664030"/>
          </a:xfrm>
          <a:prstGeom prst="rect">
            <a:avLst/>
          </a:prstGeom>
        </p:spPr>
      </p:pic>
      <p:pic>
        <p:nvPicPr>
          <p:cNvPr id="251" name="図 250" descr="PV2018Fig7.png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110" y="6770455"/>
            <a:ext cx="820613" cy="732403"/>
          </a:xfrm>
          <a:prstGeom prst="rect">
            <a:avLst/>
          </a:prstGeom>
        </p:spPr>
      </p:pic>
      <p:pic>
        <p:nvPicPr>
          <p:cNvPr id="252" name="図 251" descr="PV2018Fig6.png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4" t="15513" r="7128"/>
          <a:stretch/>
        </p:blipFill>
        <p:spPr>
          <a:xfrm>
            <a:off x="4678430" y="6838930"/>
            <a:ext cx="769716" cy="666442"/>
          </a:xfrm>
          <a:prstGeom prst="rect">
            <a:avLst/>
          </a:prstGeom>
        </p:spPr>
      </p:pic>
      <p:pic>
        <p:nvPicPr>
          <p:cNvPr id="253" name="図 252" descr="PV2018Fig5.png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2" b="23124"/>
          <a:stretch/>
        </p:blipFill>
        <p:spPr>
          <a:xfrm>
            <a:off x="4683512" y="5591708"/>
            <a:ext cx="1754908" cy="598316"/>
          </a:xfrm>
          <a:prstGeom prst="rect">
            <a:avLst/>
          </a:prstGeom>
        </p:spPr>
      </p:pic>
      <p:pic>
        <p:nvPicPr>
          <p:cNvPr id="149" name="図 148" descr="Macintosh HD:Users:sayaka:Documents:Github:PacificVis2018:図:PV2018Fig1.png"/>
          <p:cNvPicPr/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73" b="23628"/>
          <a:stretch/>
        </p:blipFill>
        <p:spPr bwMode="auto">
          <a:xfrm>
            <a:off x="294265" y="7864513"/>
            <a:ext cx="940871" cy="7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テキスト ボックス 150"/>
          <p:cNvSpPr txBox="1"/>
          <p:nvPr/>
        </p:nvSpPr>
        <p:spPr>
          <a:xfrm>
            <a:off x="1961947" y="6406856"/>
            <a:ext cx="1364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>
                <a:latin typeface="Helvetica"/>
                <a:cs typeface="Helvetica"/>
              </a:rPr>
              <a:t>A cell nucleus shape </a:t>
            </a:r>
            <a:r>
              <a:rPr lang="en-US" altLang="ja-JP" sz="800">
                <a:latin typeface="Helvetica"/>
                <a:cs typeface="Helvetica"/>
              </a:rPr>
              <a:t>with </a:t>
            </a:r>
          </a:p>
          <a:p>
            <a:r>
              <a:rPr lang="en-US" altLang="ja-JP" sz="800">
                <a:latin typeface="Helvetica"/>
                <a:cs typeface="Helvetica"/>
              </a:rPr>
              <a:t>phenotypic chatacteristics</a:t>
            </a:r>
            <a:r>
              <a:rPr kumimoji="1" lang="en-US" altLang="ja-JP" sz="800">
                <a:latin typeface="Helvetica"/>
                <a:cs typeface="Helvetica"/>
              </a:rPr>
              <a:t> </a:t>
            </a:r>
          </a:p>
          <a:p>
            <a:r>
              <a:rPr kumimoji="1" lang="en-US" altLang="ja-JP" sz="800">
                <a:latin typeface="Helvetica"/>
                <a:cs typeface="Helvetica"/>
              </a:rPr>
              <a:t>changes over time.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sp>
        <p:nvSpPr>
          <p:cNvPr id="255" name="正方形/長方形 254"/>
          <p:cNvSpPr/>
          <p:nvPr/>
        </p:nvSpPr>
        <p:spPr>
          <a:xfrm>
            <a:off x="1099286" y="7062133"/>
            <a:ext cx="2000386" cy="5463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800" indent="-136800">
              <a:buFont typeface="Wingdings" charset="2"/>
              <a:buChar char="l"/>
            </a:pPr>
            <a:r>
              <a:rPr lang="en-US" altLang="ja-JP" sz="900">
                <a:latin typeface="Helvetica"/>
                <a:cs typeface="Helvetica"/>
              </a:rPr>
              <a:t>An overview shape</a:t>
            </a:r>
          </a:p>
          <a:p>
            <a:pPr>
              <a:spcBef>
                <a:spcPts val="300"/>
              </a:spcBef>
            </a:pPr>
            <a:r>
              <a:rPr lang="en-US" altLang="ja-JP" sz="900">
                <a:latin typeface="Helvetica"/>
                <a:cs typeface="Helvetica"/>
              </a:rPr>
              <a:t>     A</a:t>
            </a:r>
            <a:r>
              <a:rPr lang="en-US" altLang="ja-JP" sz="900">
                <a:latin typeface="Helvetica"/>
                <a:cs typeface="Helvetica"/>
              </a:rPr>
              <a:t>ll the cell nuclei are overlapped</a:t>
            </a:r>
          </a:p>
          <a:p>
            <a:r>
              <a:rPr lang="en-US" altLang="ja-JP" sz="900">
                <a:latin typeface="Helvetica"/>
                <a:cs typeface="Helvetica"/>
              </a:rPr>
              <a:t>     with an opacity .</a:t>
            </a:r>
            <a:r>
              <a:rPr lang="en-US" altLang="ja-JP" sz="900">
                <a:latin typeface="Helvetica"/>
                <a:cs typeface="Helvetica"/>
              </a:rPr>
              <a:t> </a:t>
            </a:r>
            <a:endParaRPr lang="ja-JP" altLang="en-US" sz="900">
              <a:latin typeface="Helvetica"/>
              <a:cs typeface="Helvetica"/>
            </a:endParaRPr>
          </a:p>
        </p:txBody>
      </p:sp>
      <p:pic>
        <p:nvPicPr>
          <p:cNvPr id="153" name="図 152" descr="Macintosh HD:Users:sayaka:Documents:Github:PacificVis2018:図:PV2018Fig1.png"/>
          <p:cNvPicPr/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27" r="17566" b="27118"/>
          <a:stretch/>
        </p:blipFill>
        <p:spPr bwMode="auto">
          <a:xfrm>
            <a:off x="228381" y="6919465"/>
            <a:ext cx="893366" cy="69869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正方形/長方形 153"/>
          <p:cNvSpPr/>
          <p:nvPr/>
        </p:nvSpPr>
        <p:spPr>
          <a:xfrm>
            <a:off x="1099286" y="7962990"/>
            <a:ext cx="2096698" cy="5463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800" indent="-136800">
              <a:buFont typeface="Wingdings" charset="2"/>
              <a:buChar char="l"/>
            </a:pPr>
            <a:r>
              <a:rPr lang="en-US" altLang="ja-JP" sz="900">
                <a:latin typeface="Helvetica"/>
                <a:cs typeface="Helvetica"/>
              </a:rPr>
              <a:t>An highlighted shape</a:t>
            </a:r>
          </a:p>
          <a:p>
            <a:pPr>
              <a:spcBef>
                <a:spcPts val="300"/>
              </a:spcBef>
            </a:pPr>
            <a:r>
              <a:rPr lang="en-US" altLang="ja-JP" sz="900">
                <a:latin typeface="Helvetica"/>
                <a:cs typeface="Helvetica"/>
              </a:rPr>
              <a:t>     A selected cell nucleus → O</a:t>
            </a:r>
            <a:r>
              <a:rPr lang="en-US" altLang="ja-JP" sz="900">
                <a:latin typeface="Helvetica"/>
                <a:cs typeface="Helvetica"/>
              </a:rPr>
              <a:t>paque</a:t>
            </a:r>
          </a:p>
          <a:p>
            <a:r>
              <a:rPr lang="en-US" altLang="ja-JP" sz="900">
                <a:latin typeface="Helvetica"/>
                <a:cs typeface="Helvetica"/>
              </a:rPr>
              <a:t>     Other ones </a:t>
            </a:r>
            <a:r>
              <a:rPr lang="en-US" altLang="ja-JP" sz="900">
                <a:latin typeface="Helvetica"/>
                <a:cs typeface="Helvetica"/>
              </a:rPr>
              <a:t> </a:t>
            </a:r>
            <a:r>
              <a:rPr lang="en-US" altLang="ja-JP" sz="900">
                <a:latin typeface="Helvetica"/>
                <a:cs typeface="Helvetica"/>
              </a:rPr>
              <a:t>→ Semitransparent</a:t>
            </a:r>
          </a:p>
        </p:txBody>
      </p:sp>
      <p:sp>
        <p:nvSpPr>
          <p:cNvPr id="32" name="下矢印 31"/>
          <p:cNvSpPr/>
          <p:nvPr/>
        </p:nvSpPr>
        <p:spPr>
          <a:xfrm>
            <a:off x="546890" y="7726993"/>
            <a:ext cx="185520" cy="159135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771757" y="7680112"/>
            <a:ext cx="12368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900">
                <a:latin typeface="Helvetica"/>
                <a:cs typeface="Helvetica"/>
              </a:rPr>
              <a:t>Select a cell nucleus</a:t>
            </a:r>
            <a:endParaRPr kumimoji="1" lang="ja-JP" altLang="en-US" sz="900">
              <a:latin typeface="Helvetica"/>
              <a:cs typeface="Helvetica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5209152" y="1886042"/>
            <a:ext cx="148485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0400" indent="-122400">
              <a:buFont typeface="+mj-lt"/>
              <a:buAutoNum type="arabicPeriod"/>
            </a:pPr>
            <a:r>
              <a:rPr lang="en-US" altLang="ja-JP" sz="800">
                <a:latin typeface="Helvetica"/>
                <a:cs typeface="Helvetica"/>
              </a:rPr>
              <a:t>Draw </a:t>
            </a:r>
            <a:r>
              <a:rPr lang="en-US" altLang="ja-JP" sz="800">
                <a:latin typeface="Helvetica"/>
                <a:cs typeface="Helvetica"/>
              </a:rPr>
              <a:t>AP, DV, LR</a:t>
            </a:r>
            <a:r>
              <a:rPr lang="en-US" altLang="ja-JP" sz="800">
                <a:latin typeface="Helvetica"/>
                <a:cs typeface="Helvetica"/>
              </a:rPr>
              <a:t> axes.</a:t>
            </a:r>
          </a:p>
          <a:p>
            <a:pPr marL="122400" indent="-122400">
              <a:spcBef>
                <a:spcPts val="300"/>
              </a:spcBef>
              <a:buFont typeface="+mj-lt"/>
              <a:buAutoNum type="arabicPeriod"/>
            </a:pPr>
            <a:r>
              <a:rPr lang="en-US" altLang="ja-JP" sz="800">
                <a:latin typeface="Helvetica"/>
                <a:cs typeface="Helvetica"/>
              </a:rPr>
              <a:t>Plot an embryo and </a:t>
            </a:r>
          </a:p>
          <a:p>
            <a:r>
              <a:rPr lang="en-US" altLang="ja-JP" sz="800">
                <a:latin typeface="Helvetica"/>
                <a:cs typeface="Helvetica"/>
              </a:rPr>
              <a:t>                 a nuclear center.</a:t>
            </a:r>
          </a:p>
          <a:p>
            <a:pPr marL="122400" indent="-122400">
              <a:spcBef>
                <a:spcPts val="300"/>
              </a:spcBef>
              <a:buFont typeface="+mj-lt"/>
              <a:buAutoNum type="arabicPeriod" startAt="3"/>
            </a:pPr>
            <a:r>
              <a:rPr lang="en-US" altLang="ja-JP" sz="800">
                <a:latin typeface="Helvetica"/>
                <a:cs typeface="Helvetica"/>
              </a:rPr>
              <a:t>Draw </a:t>
            </a:r>
            <a:r>
              <a:rPr lang="en-US" altLang="ja-JP" sz="800">
                <a:latin typeface="Helvetica"/>
                <a:cs typeface="Helvetica"/>
              </a:rPr>
              <a:t>the foot of the </a:t>
            </a:r>
          </a:p>
          <a:p>
            <a:r>
              <a:rPr lang="en-US" altLang="ja-JP" sz="800">
                <a:latin typeface="Helvetica"/>
                <a:cs typeface="Helvetica"/>
              </a:rPr>
              <a:t>                     </a:t>
            </a:r>
            <a:r>
              <a:rPr lang="en-US" altLang="ja-JP" sz="800">
                <a:latin typeface="Helvetica"/>
                <a:cs typeface="Helvetica"/>
              </a:rPr>
              <a:t>perpendicular</a:t>
            </a:r>
            <a:r>
              <a:rPr lang="en-US" altLang="ja-JP" sz="800">
                <a:latin typeface="Helvetica"/>
                <a:cs typeface="Helvetica"/>
              </a:rPr>
              <a:t>.</a:t>
            </a:r>
            <a:r>
              <a:rPr lang="en-US" altLang="ja-JP" sz="800">
                <a:latin typeface="Helvetica"/>
                <a:cs typeface="Helvetica"/>
              </a:rPr>
              <a:t>  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638196" y="5370942"/>
            <a:ext cx="26063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ja-JP" sz="900"/>
              <a:t>"Movement distance of AB nucleus”</a:t>
            </a:r>
            <a:r>
              <a:rPr lang="en-GB" altLang="ja-JP" sz="900"/>
              <a:t> (27 time steps)</a:t>
            </a:r>
            <a:r>
              <a:rPr lang="ja-JP" altLang="ja-JP" sz="900">
                <a:effectLst/>
              </a:rPr>
              <a:t> </a:t>
            </a:r>
            <a:endParaRPr kumimoji="1" lang="ja-JP" altLang="en-US" sz="900"/>
          </a:p>
        </p:txBody>
      </p:sp>
      <p:sp>
        <p:nvSpPr>
          <p:cNvPr id="161" name="テキスト ボックス 160"/>
          <p:cNvSpPr txBox="1"/>
          <p:nvPr/>
        </p:nvSpPr>
        <p:spPr>
          <a:xfrm>
            <a:off x="3511331" y="5190853"/>
            <a:ext cx="21339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6400" indent="-158400">
              <a:buFont typeface="+mj-lt"/>
              <a:buAutoNum type="arabicPeriod"/>
            </a:pPr>
            <a:r>
              <a:rPr kumimoji="1" lang="en-US" altLang="ja-JP" sz="1000" b="1">
                <a:latin typeface="Helvetica"/>
                <a:cs typeface="Helvetica"/>
              </a:rPr>
              <a:t>Visualizatioin of 3D cell nuclei</a:t>
            </a:r>
            <a:endParaRPr kumimoji="1" lang="ja-JP" altLang="en-US" sz="1000" b="1">
              <a:latin typeface="Helvetica"/>
              <a:cs typeface="Helvetica"/>
            </a:endParaRPr>
          </a:p>
        </p:txBody>
      </p:sp>
      <p:sp>
        <p:nvSpPr>
          <p:cNvPr id="39" name="正方形/長方形 38"/>
          <p:cNvSpPr/>
          <p:nvPr/>
        </p:nvSpPr>
        <p:spPr>
          <a:xfrm>
            <a:off x="956450" y="6765072"/>
            <a:ext cx="202467" cy="1791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左中かっこ 39"/>
          <p:cNvSpPr/>
          <p:nvPr/>
        </p:nvSpPr>
        <p:spPr>
          <a:xfrm>
            <a:off x="1253721" y="8192932"/>
            <a:ext cx="45719" cy="248112"/>
          </a:xfrm>
          <a:prstGeom prst="leftBrac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6" name="テキスト ボックス 165"/>
          <p:cNvSpPr txBox="1"/>
          <p:nvPr/>
        </p:nvSpPr>
        <p:spPr>
          <a:xfrm>
            <a:off x="5133620" y="5562117"/>
            <a:ext cx="3393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900"/>
              <a:t>t=3</a:t>
            </a:r>
            <a:endParaRPr kumimoji="1" lang="ja-JP" altLang="en-US" sz="900"/>
          </a:p>
        </p:txBody>
      </p:sp>
      <p:sp>
        <p:nvSpPr>
          <p:cNvPr id="167" name="テキスト ボックス 166"/>
          <p:cNvSpPr txBox="1"/>
          <p:nvPr/>
        </p:nvSpPr>
        <p:spPr>
          <a:xfrm>
            <a:off x="6048030" y="5562117"/>
            <a:ext cx="3978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900"/>
              <a:t>t=23</a:t>
            </a:r>
            <a:endParaRPr kumimoji="1" lang="ja-JP" altLang="en-US" sz="900"/>
          </a:p>
        </p:txBody>
      </p:sp>
      <p:sp>
        <p:nvSpPr>
          <p:cNvPr id="168" name="テキスト ボックス 167"/>
          <p:cNvSpPr txBox="1"/>
          <p:nvPr/>
        </p:nvSpPr>
        <p:spPr>
          <a:xfrm>
            <a:off x="4147838" y="5562117"/>
            <a:ext cx="6138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/>
              <a:t>overview</a:t>
            </a:r>
            <a:endParaRPr kumimoji="1" lang="ja-JP" altLang="en-US" sz="900"/>
          </a:p>
        </p:txBody>
      </p:sp>
      <p:sp>
        <p:nvSpPr>
          <p:cNvPr id="169" name="テキスト ボックス 168"/>
          <p:cNvSpPr txBox="1"/>
          <p:nvPr/>
        </p:nvSpPr>
        <p:spPr>
          <a:xfrm>
            <a:off x="3511331" y="6187338"/>
            <a:ext cx="28777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92600" indent="-158400">
              <a:buFont typeface="+mj-lt"/>
              <a:buAutoNum type="arabicPeriod" startAt="2"/>
            </a:pPr>
            <a:r>
              <a:rPr kumimoji="1" lang="en-US" altLang="ja-JP" sz="1000" b="1">
                <a:latin typeface="Helvetica"/>
                <a:cs typeface="Helvetica"/>
              </a:rPr>
              <a:t>Visualizatioin of phenotypic characteristic</a:t>
            </a:r>
            <a:endParaRPr kumimoji="1" lang="ja-JP" altLang="en-US" sz="1000" b="1">
              <a:latin typeface="Helvetica"/>
              <a:cs typeface="Helvetica"/>
            </a:endParaRPr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4398535" y="6390175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altLang="ja-JP" sz="800">
                <a:latin typeface="Helvetica"/>
                <a:cs typeface="Helvetica"/>
              </a:rPr>
              <a:t>"Distance between </a:t>
            </a:r>
          </a:p>
          <a:p>
            <a:pPr algn="ctr"/>
            <a:r>
              <a:rPr lang="en-GB" altLang="ja-JP" sz="800">
                <a:latin typeface="Helvetica"/>
                <a:cs typeface="Helvetica"/>
              </a:rPr>
              <a:t> </a:t>
            </a:r>
            <a:r>
              <a:rPr lang="en-GB" altLang="ja-JP" sz="800">
                <a:latin typeface="Helvetica"/>
                <a:cs typeface="Helvetica"/>
              </a:rPr>
              <a:t>nuclear cente</a:t>
            </a:r>
            <a:r>
              <a:rPr lang="en-GB" altLang="ja-JP" sz="800">
                <a:latin typeface="Helvetica"/>
                <a:cs typeface="Helvetica"/>
              </a:rPr>
              <a:t>r </a:t>
            </a:r>
            <a:r>
              <a:rPr lang="en-GB" altLang="ja-JP" sz="800">
                <a:latin typeface="Helvetica"/>
                <a:cs typeface="Helvetica"/>
              </a:rPr>
              <a:t>and </a:t>
            </a:r>
          </a:p>
          <a:p>
            <a:pPr algn="ctr"/>
            <a:r>
              <a:rPr lang="en-GB" altLang="ja-JP" sz="800">
                <a:latin typeface="Helvetica"/>
                <a:cs typeface="Helvetica"/>
              </a:rPr>
              <a:t>     </a:t>
            </a:r>
            <a:r>
              <a:rPr lang="en-GB" altLang="ja-JP" sz="800">
                <a:latin typeface="Helvetica"/>
                <a:cs typeface="Helvetica"/>
              </a:rPr>
              <a:t>EMS embryo center"</a:t>
            </a:r>
            <a:r>
              <a:rPr lang="ja-JP" altLang="ja-JP" sz="800">
                <a:effectLst/>
                <a:latin typeface="Helvetica"/>
                <a:cs typeface="Helvetica"/>
              </a:rPr>
              <a:t> 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3632001" y="6390175"/>
            <a:ext cx="859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altLang="ja-JP" sz="800">
                <a:latin typeface="Helvetica"/>
                <a:cs typeface="Helvetica"/>
              </a:rPr>
              <a:t>"DV position of </a:t>
            </a:r>
          </a:p>
          <a:p>
            <a:pPr algn="ctr"/>
            <a:r>
              <a:rPr lang="en-GB" altLang="ja-JP" sz="800">
                <a:latin typeface="Helvetica"/>
                <a:cs typeface="Helvetica"/>
              </a:rPr>
              <a:t> </a:t>
            </a:r>
            <a:r>
              <a:rPr lang="en-GB" altLang="ja-JP" sz="800">
                <a:latin typeface="Helvetica"/>
                <a:cs typeface="Helvetica"/>
              </a:rPr>
              <a:t>ABp nucleus"</a:t>
            </a:r>
            <a:endParaRPr kumimoji="1" lang="ja-JP" altLang="en-US" sz="800">
              <a:latin typeface="Helvetica"/>
              <a:cs typeface="Helvetica"/>
            </a:endParaRPr>
          </a:p>
        </p:txBody>
      </p:sp>
      <p:sp>
        <p:nvSpPr>
          <p:cNvPr id="178" name="テキスト ボックス 177"/>
          <p:cNvSpPr txBox="1"/>
          <p:nvPr/>
        </p:nvSpPr>
        <p:spPr>
          <a:xfrm>
            <a:off x="5562209" y="6390175"/>
            <a:ext cx="1056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GB" altLang="ja-JP" sz="800">
                <a:latin typeface="Helvetica"/>
                <a:cs typeface="Helvetica"/>
              </a:rPr>
              <a:t>"</a:t>
            </a:r>
            <a:r>
              <a:rPr lang="en-US" altLang="ja-JP" sz="800"/>
              <a:t>Movement distance </a:t>
            </a:r>
          </a:p>
          <a:p>
            <a:pPr lvl="0" algn="ctr"/>
            <a:r>
              <a:rPr lang="en-US" altLang="ja-JP" sz="800"/>
              <a:t>of AB nucleus</a:t>
            </a:r>
            <a:r>
              <a:rPr lang="en-GB" altLang="ja-JP" sz="800">
                <a:latin typeface="Helvetica"/>
                <a:cs typeface="Helvetica"/>
              </a:rPr>
              <a:t>"</a:t>
            </a:r>
            <a:endParaRPr lang="ja-JP" altLang="ja-JP" sz="800"/>
          </a:p>
        </p:txBody>
      </p:sp>
      <p:sp>
        <p:nvSpPr>
          <p:cNvPr id="49" name="正方形/長方形 48"/>
          <p:cNvSpPr/>
          <p:nvPr/>
        </p:nvSpPr>
        <p:spPr>
          <a:xfrm>
            <a:off x="3443199" y="8077907"/>
            <a:ext cx="32110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00800">
              <a:buFont typeface="Arial"/>
              <a:buChar char="•"/>
            </a:pPr>
            <a:r>
              <a:rPr lang="en-GB" altLang="ja-JP" sz="900">
                <a:latin typeface="Helvetica"/>
                <a:cs typeface="Helvetica"/>
              </a:rPr>
              <a:t>We could draw </a:t>
            </a:r>
            <a:r>
              <a:rPr lang="en-GB" altLang="ja-JP" sz="900">
                <a:latin typeface="Helvetica"/>
                <a:cs typeface="Helvetica"/>
              </a:rPr>
              <a:t>a </a:t>
            </a:r>
            <a:r>
              <a:rPr lang="en-GB" altLang="ja-JP" sz="900">
                <a:latin typeface="Helvetica"/>
                <a:cs typeface="Helvetica"/>
              </a:rPr>
              <a:t>cell nucleus shape individually and display position and distance.</a:t>
            </a:r>
            <a:r>
              <a:rPr lang="ja-JP" altLang="ja-JP" sz="900">
                <a:effectLst/>
                <a:latin typeface="Helvetica"/>
                <a:cs typeface="Helvetica"/>
              </a:rPr>
              <a:t> </a:t>
            </a:r>
            <a:endParaRPr lang="ja-JP" altLang="en-US" sz="900">
              <a:latin typeface="Helvetica"/>
              <a:cs typeface="Helvetica"/>
            </a:endParaRPr>
          </a:p>
        </p:txBody>
      </p:sp>
      <p:sp>
        <p:nvSpPr>
          <p:cNvPr id="181" name="正方形/長方形 180"/>
          <p:cNvSpPr/>
          <p:nvPr/>
        </p:nvSpPr>
        <p:spPr>
          <a:xfrm>
            <a:off x="3443199" y="8374469"/>
            <a:ext cx="32586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00800">
              <a:buFont typeface="Arial"/>
              <a:buChar char="•"/>
            </a:pPr>
            <a:r>
              <a:rPr lang="en-GB" altLang="ja-JP" sz="900">
                <a:latin typeface="Helvetica"/>
                <a:cs typeface="Helvetica"/>
              </a:rPr>
              <a:t>We should </a:t>
            </a:r>
            <a:r>
              <a:rPr lang="en-GB" altLang="ja-JP" sz="900">
                <a:latin typeface="Helvetica"/>
                <a:cs typeface="Helvetica"/>
              </a:rPr>
              <a:t>draw not only a trajectory but a straight line which represents length of </a:t>
            </a:r>
            <a:r>
              <a:rPr lang="en-GB" altLang="ja-JP" sz="900">
                <a:latin typeface="Helvetica"/>
                <a:cs typeface="Helvetica"/>
              </a:rPr>
              <a:t>a</a:t>
            </a:r>
            <a:r>
              <a:rPr lang="en-GB" altLang="ja-JP" sz="900">
                <a:latin typeface="Helvetica"/>
                <a:cs typeface="Helvetica"/>
              </a:rPr>
              <a:t> movement distance</a:t>
            </a:r>
            <a:r>
              <a:rPr lang="en-GB" altLang="ja-JP" sz="900">
                <a:latin typeface="Helvetica"/>
                <a:cs typeface="Helvetica"/>
              </a:rPr>
              <a:t>.</a:t>
            </a:r>
            <a:r>
              <a:rPr lang="ja-JP" altLang="ja-JP" sz="900">
                <a:effectLst/>
                <a:latin typeface="Helvetica"/>
                <a:cs typeface="Helvetica"/>
              </a:rPr>
              <a:t> </a:t>
            </a:r>
            <a:endParaRPr lang="ja-JP" altLang="en-US" sz="90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1851777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13959</TotalTime>
  <Words>374</Words>
  <Application>Microsoft Macintosh PowerPoint</Application>
  <PresentationFormat>画面に合わせる (4:3)</PresentationFormat>
  <Paragraphs>68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>京都大学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坂本 尚久</dc:creator>
  <cp:lastModifiedBy>Nagai Sayaka</cp:lastModifiedBy>
  <cp:revision>248</cp:revision>
  <cp:lastPrinted>2018-02-27T06:18:12Z</cp:lastPrinted>
  <dcterms:created xsi:type="dcterms:W3CDTF">2015-10-22T13:15:30Z</dcterms:created>
  <dcterms:modified xsi:type="dcterms:W3CDTF">2018-03-28T12:18:55Z</dcterms:modified>
</cp:coreProperties>
</file>

<file path=docProps/thumbnail.jpeg>
</file>